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6"/>
  </p:notesMasterIdLst>
  <p:sldIdLst>
    <p:sldId id="256" r:id="rId2"/>
    <p:sldId id="257" r:id="rId3"/>
    <p:sldId id="258" r:id="rId4"/>
    <p:sldId id="259" r:id="rId5"/>
    <p:sldId id="275" r:id="rId6"/>
    <p:sldId id="260" r:id="rId7"/>
    <p:sldId id="266" r:id="rId8"/>
    <p:sldId id="276" r:id="rId9"/>
    <p:sldId id="277" r:id="rId10"/>
    <p:sldId id="278" r:id="rId11"/>
    <p:sldId id="279" r:id="rId12"/>
    <p:sldId id="280" r:id="rId13"/>
    <p:sldId id="297" r:id="rId14"/>
    <p:sldId id="281" r:id="rId15"/>
    <p:sldId id="282" r:id="rId16"/>
    <p:sldId id="283" r:id="rId17"/>
    <p:sldId id="284" r:id="rId18"/>
    <p:sldId id="285" r:id="rId19"/>
    <p:sldId id="286" r:id="rId20"/>
    <p:sldId id="356" r:id="rId21"/>
    <p:sldId id="288" r:id="rId22"/>
    <p:sldId id="289" r:id="rId23"/>
    <p:sldId id="358" r:id="rId24"/>
    <p:sldId id="359" r:id="rId25"/>
    <p:sldId id="290" r:id="rId26"/>
    <p:sldId id="360" r:id="rId27"/>
    <p:sldId id="362" r:id="rId28"/>
    <p:sldId id="291" r:id="rId29"/>
    <p:sldId id="295" r:id="rId30"/>
    <p:sldId id="296" r:id="rId31"/>
    <p:sldId id="294" r:id="rId32"/>
    <p:sldId id="361" r:id="rId33"/>
    <p:sldId id="304" r:id="rId34"/>
    <p:sldId id="342"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Helvetica Neue Light" panose="02000403000000020004"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82585"/>
  </p:normalViewPr>
  <p:slideViewPr>
    <p:cSldViewPr snapToGrid="0">
      <p:cViewPr varScale="1">
        <p:scale>
          <a:sx n="104" d="100"/>
          <a:sy n="104" d="100"/>
        </p:scale>
        <p:origin x="232"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What is the right level of fidelity of service abstraction?</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Are your event messages schema or schema-less?</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does your system handle failures caused by bad or corrupt data, downed services or queues?</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 you handle a noisy neighbor problem?</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 debug and understand the flow of events through the system?</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your system handle cycle prevention and detection?</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your system handle rollback of a distributed transaction?</a:t>
            </a: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1-2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We will deep dive into this on day 3 in an intensive lab that looks under the hood of what snowflake is doing – get excited!!!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6.tiff"/><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4.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13" name="TextBox 12">
            <a:extLst>
              <a:ext uri="{FF2B5EF4-FFF2-40B4-BE49-F238E27FC236}">
                <a16:creationId xmlns:a16="http://schemas.microsoft.com/office/drawing/2014/main" id="{D4385617-07BB-F240-8AB5-76C0E75E1DB4}"/>
              </a:ext>
            </a:extLst>
          </p:cNvPr>
          <p:cNvSpPr txBox="1"/>
          <p:nvPr/>
        </p:nvSpPr>
        <p:spPr>
          <a:xfrm>
            <a:off x="1074184" y="1760205"/>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Selection of data aka extraction </a:t>
            </a:r>
          </a:p>
        </p:txBody>
      </p:sp>
      <p:pic>
        <p:nvPicPr>
          <p:cNvPr id="26" name="Picture 25" descr="A picture containing computer, computer, screen, monitor&#10;&#10;Description automatically generated">
            <a:extLst>
              <a:ext uri="{FF2B5EF4-FFF2-40B4-BE49-F238E27FC236}">
                <a16:creationId xmlns:a16="http://schemas.microsoft.com/office/drawing/2014/main" id="{8D3F23CB-FEA6-7D45-9858-C11C1046C10D}"/>
              </a:ext>
            </a:extLst>
          </p:cNvPr>
          <p:cNvPicPr>
            <a:picLocks noChangeAspect="1"/>
          </p:cNvPicPr>
          <p:nvPr/>
        </p:nvPicPr>
        <p:blipFill>
          <a:blip r:embed="rId2">
            <a:duotone>
              <a:prstClr val="black"/>
              <a:schemeClr val="accent1">
                <a:tint val="45000"/>
                <a:satMod val="400000"/>
              </a:schemeClr>
            </a:duotone>
          </a:blip>
          <a:stretch>
            <a:fillRect/>
          </a:stretch>
        </p:blipFill>
        <p:spPr>
          <a:xfrm>
            <a:off x="373352" y="1760205"/>
            <a:ext cx="8186180" cy="3286496"/>
          </a:xfrm>
          <a:prstGeom prst="rect">
            <a:avLst/>
          </a:prstGeom>
        </p:spPr>
      </p:pic>
      <p:sp>
        <p:nvSpPr>
          <p:cNvPr id="27" name="TextBox 26">
            <a:extLst>
              <a:ext uri="{FF2B5EF4-FFF2-40B4-BE49-F238E27FC236}">
                <a16:creationId xmlns:a16="http://schemas.microsoft.com/office/drawing/2014/main" id="{889B8EB0-47AD-DC48-A7DA-D07036036FA4}"/>
              </a:ext>
            </a:extLst>
          </p:cNvPr>
          <p:cNvSpPr txBox="1"/>
          <p:nvPr/>
        </p:nvSpPr>
        <p:spPr>
          <a:xfrm>
            <a:off x="4466442" y="4282044"/>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Transformations </a:t>
            </a:r>
          </a:p>
        </p:txBody>
      </p:sp>
      <p:sp>
        <p:nvSpPr>
          <p:cNvPr id="28" name="TextBox 27">
            <a:extLst>
              <a:ext uri="{FF2B5EF4-FFF2-40B4-BE49-F238E27FC236}">
                <a16:creationId xmlns:a16="http://schemas.microsoft.com/office/drawing/2014/main" id="{946DF283-992D-CB41-A858-9D7F9090B30E}"/>
              </a:ext>
            </a:extLst>
          </p:cNvPr>
          <p:cNvSpPr txBox="1"/>
          <p:nvPr/>
        </p:nvSpPr>
        <p:spPr>
          <a:xfrm>
            <a:off x="5761514" y="2283425"/>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Loading of data</a:t>
            </a:r>
          </a:p>
        </p:txBody>
      </p:sp>
      <p:sp>
        <p:nvSpPr>
          <p:cNvPr id="29" name="Can 28">
            <a:extLst>
              <a:ext uri="{FF2B5EF4-FFF2-40B4-BE49-F238E27FC236}">
                <a16:creationId xmlns:a16="http://schemas.microsoft.com/office/drawing/2014/main" id="{543EFD84-ADB3-C548-97FE-F95FEA25EDAC}"/>
              </a:ext>
            </a:extLst>
          </p:cNvPr>
          <p:cNvSpPr/>
          <p:nvPr/>
        </p:nvSpPr>
        <p:spPr>
          <a:xfrm>
            <a:off x="9050329" y="1325141"/>
            <a:ext cx="976184" cy="9829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C8ABBB-CF6F-3C42-94E5-4A38969B692D}"/>
              </a:ext>
            </a:extLst>
          </p:cNvPr>
          <p:cNvPicPr>
            <a:picLocks noChangeAspect="1"/>
          </p:cNvPicPr>
          <p:nvPr/>
        </p:nvPicPr>
        <p:blipFill>
          <a:blip r:embed="rId3"/>
          <a:stretch>
            <a:fillRect/>
          </a:stretch>
        </p:blipFill>
        <p:spPr>
          <a:xfrm>
            <a:off x="8824084" y="2609338"/>
            <a:ext cx="1385239" cy="908050"/>
          </a:xfrm>
          <a:prstGeom prst="rect">
            <a:avLst/>
          </a:prstGeom>
        </p:spPr>
      </p:pic>
      <p:pic>
        <p:nvPicPr>
          <p:cNvPr id="31" name="Picture 30">
            <a:extLst>
              <a:ext uri="{FF2B5EF4-FFF2-40B4-BE49-F238E27FC236}">
                <a16:creationId xmlns:a16="http://schemas.microsoft.com/office/drawing/2014/main" id="{F88C69E9-AC9D-9B45-9BAA-37CEE69D800B}"/>
              </a:ext>
            </a:extLst>
          </p:cNvPr>
          <p:cNvPicPr>
            <a:picLocks noChangeAspect="1"/>
          </p:cNvPicPr>
          <p:nvPr/>
        </p:nvPicPr>
        <p:blipFill>
          <a:blip r:embed="rId4"/>
          <a:stretch>
            <a:fillRect/>
          </a:stretch>
        </p:blipFill>
        <p:spPr>
          <a:xfrm>
            <a:off x="10809499" y="2591202"/>
            <a:ext cx="908050" cy="908050"/>
          </a:xfrm>
          <a:prstGeom prst="rect">
            <a:avLst/>
          </a:prstGeom>
        </p:spPr>
      </p:pic>
      <p:sp>
        <p:nvSpPr>
          <p:cNvPr id="32" name="TextBox 31">
            <a:extLst>
              <a:ext uri="{FF2B5EF4-FFF2-40B4-BE49-F238E27FC236}">
                <a16:creationId xmlns:a16="http://schemas.microsoft.com/office/drawing/2014/main" id="{67A2C789-FE39-FA47-8097-272591B9598D}"/>
              </a:ext>
            </a:extLst>
          </p:cNvPr>
          <p:cNvSpPr txBox="1"/>
          <p:nvPr/>
        </p:nvSpPr>
        <p:spPr>
          <a:xfrm>
            <a:off x="6425" y="5110608"/>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Separate raw data </a:t>
            </a:r>
          </a:p>
        </p:txBody>
      </p:sp>
      <p:sp>
        <p:nvSpPr>
          <p:cNvPr id="33" name="TextBox 32">
            <a:extLst>
              <a:ext uri="{FF2B5EF4-FFF2-40B4-BE49-F238E27FC236}">
                <a16:creationId xmlns:a16="http://schemas.microsoft.com/office/drawing/2014/main" id="{5566E6AA-00A4-2E47-A9EA-3A6D4B0E6C98}"/>
              </a:ext>
            </a:extLst>
          </p:cNvPr>
          <p:cNvSpPr txBox="1"/>
          <p:nvPr/>
        </p:nvSpPr>
        <p:spPr>
          <a:xfrm>
            <a:off x="8571122" y="1746474"/>
            <a:ext cx="1815937"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Reporting Schema</a:t>
            </a:r>
          </a:p>
        </p:txBody>
      </p:sp>
      <p:pic>
        <p:nvPicPr>
          <p:cNvPr id="34" name="Picture 33">
            <a:extLst>
              <a:ext uri="{FF2B5EF4-FFF2-40B4-BE49-F238E27FC236}">
                <a16:creationId xmlns:a16="http://schemas.microsoft.com/office/drawing/2014/main" id="{A977ADE3-4D4F-8741-969E-9D412053809F}"/>
              </a:ext>
            </a:extLst>
          </p:cNvPr>
          <p:cNvPicPr>
            <a:picLocks noChangeAspect="1"/>
          </p:cNvPicPr>
          <p:nvPr/>
        </p:nvPicPr>
        <p:blipFill>
          <a:blip r:embed="rId5"/>
          <a:stretch>
            <a:fillRect/>
          </a:stretch>
        </p:blipFill>
        <p:spPr>
          <a:xfrm>
            <a:off x="8696150" y="3517388"/>
            <a:ext cx="1529313" cy="1529313"/>
          </a:xfrm>
          <a:prstGeom prst="rect">
            <a:avLst/>
          </a:prstGeom>
        </p:spPr>
      </p:pic>
      <p:pic>
        <p:nvPicPr>
          <p:cNvPr id="35" name="Picture 34">
            <a:extLst>
              <a:ext uri="{FF2B5EF4-FFF2-40B4-BE49-F238E27FC236}">
                <a16:creationId xmlns:a16="http://schemas.microsoft.com/office/drawing/2014/main" id="{4933623F-631C-4447-BF56-E0B21263CBF1}"/>
              </a:ext>
            </a:extLst>
          </p:cNvPr>
          <p:cNvPicPr>
            <a:picLocks noChangeAspect="1"/>
          </p:cNvPicPr>
          <p:nvPr/>
        </p:nvPicPr>
        <p:blipFill>
          <a:blip r:embed="rId6"/>
          <a:stretch>
            <a:fillRect/>
          </a:stretch>
        </p:blipFill>
        <p:spPr>
          <a:xfrm>
            <a:off x="10429584" y="1354680"/>
            <a:ext cx="1583841" cy="811049"/>
          </a:xfrm>
          <a:prstGeom prst="rect">
            <a:avLst/>
          </a:prstGeom>
        </p:spPr>
      </p:pic>
      <p:pic>
        <p:nvPicPr>
          <p:cNvPr id="37" name="Picture 36">
            <a:extLst>
              <a:ext uri="{FF2B5EF4-FFF2-40B4-BE49-F238E27FC236}">
                <a16:creationId xmlns:a16="http://schemas.microsoft.com/office/drawing/2014/main" id="{61AFDF0E-3AD8-064C-9C0D-BDB36F00BA0B}"/>
              </a:ext>
            </a:extLst>
          </p:cNvPr>
          <p:cNvPicPr>
            <a:picLocks noChangeAspect="1"/>
          </p:cNvPicPr>
          <p:nvPr/>
        </p:nvPicPr>
        <p:blipFill>
          <a:blip r:embed="rId7"/>
          <a:stretch>
            <a:fillRect/>
          </a:stretch>
        </p:blipFill>
        <p:spPr>
          <a:xfrm>
            <a:off x="8700363" y="5078138"/>
            <a:ext cx="1557454" cy="1143755"/>
          </a:xfrm>
          <a:prstGeom prst="rect">
            <a:avLst/>
          </a:prstGeom>
        </p:spPr>
      </p:pic>
      <p:cxnSp>
        <p:nvCxnSpPr>
          <p:cNvPr id="39" name="Curved Connector 38">
            <a:extLst>
              <a:ext uri="{FF2B5EF4-FFF2-40B4-BE49-F238E27FC236}">
                <a16:creationId xmlns:a16="http://schemas.microsoft.com/office/drawing/2014/main" id="{F38E737F-AC0B-9E4D-8AAD-21DBFF2E8EF4}"/>
              </a:ext>
            </a:extLst>
          </p:cNvPr>
          <p:cNvCxnSpPr/>
          <p:nvPr/>
        </p:nvCxnSpPr>
        <p:spPr>
          <a:xfrm>
            <a:off x="2903838" y="4589821"/>
            <a:ext cx="5655694" cy="1060194"/>
          </a:xfrm>
          <a:prstGeom prst="curvedConnector3">
            <a:avLst>
              <a:gd name="adj1" fmla="val 3536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a:extLst>
              <a:ext uri="{FF2B5EF4-FFF2-40B4-BE49-F238E27FC236}">
                <a16:creationId xmlns:a16="http://schemas.microsoft.com/office/drawing/2014/main" id="{A674C806-2F93-524D-91A9-8219145F08F9}"/>
              </a:ext>
            </a:extLst>
          </p:cNvPr>
          <p:cNvSpPr/>
          <p:nvPr/>
        </p:nvSpPr>
        <p:spPr>
          <a:xfrm>
            <a:off x="6339419" y="3078277"/>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9CBAB06C-A742-9A45-91EB-24FF3D312F2D}"/>
              </a:ext>
            </a:extLst>
          </p:cNvPr>
          <p:cNvSpPr/>
          <p:nvPr/>
        </p:nvSpPr>
        <p:spPr>
          <a:xfrm>
            <a:off x="4096118" y="3037592"/>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C5439ECC-2B25-DC47-B10C-8E0D8FFE4B1C}"/>
              </a:ext>
            </a:extLst>
          </p:cNvPr>
          <p:cNvSpPr/>
          <p:nvPr/>
        </p:nvSpPr>
        <p:spPr>
          <a:xfrm rot="19736127">
            <a:off x="8508596" y="2166071"/>
            <a:ext cx="398993" cy="136070"/>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AF989C4-C633-3846-BCA5-05F915530EE9}"/>
              </a:ext>
            </a:extLst>
          </p:cNvPr>
          <p:cNvSpPr/>
          <p:nvPr/>
        </p:nvSpPr>
        <p:spPr>
          <a:xfrm>
            <a:off x="8684374" y="2903381"/>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Arrow 44">
            <a:extLst>
              <a:ext uri="{FF2B5EF4-FFF2-40B4-BE49-F238E27FC236}">
                <a16:creationId xmlns:a16="http://schemas.microsoft.com/office/drawing/2014/main" id="{6D432EB4-D455-FA4C-AC94-A6E58A725D6E}"/>
              </a:ext>
            </a:extLst>
          </p:cNvPr>
          <p:cNvSpPr/>
          <p:nvPr/>
        </p:nvSpPr>
        <p:spPr>
          <a:xfrm rot="2062312">
            <a:off x="8688491" y="3772476"/>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AFEB9C1F-992B-4848-B0CD-FC9CD5084033}"/>
              </a:ext>
            </a:extLst>
          </p:cNvPr>
          <p:cNvSpPr/>
          <p:nvPr/>
        </p:nvSpPr>
        <p:spPr>
          <a:xfrm>
            <a:off x="10352013" y="1591368"/>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3E44C92-3830-F047-842B-6419D334DBD7}"/>
              </a:ext>
            </a:extLst>
          </p:cNvPr>
          <p:cNvSpPr/>
          <p:nvPr/>
        </p:nvSpPr>
        <p:spPr>
          <a:xfrm>
            <a:off x="10436367" y="2835150"/>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B3AB0F1-E192-6642-A615-156AEAE15D84}"/>
              </a:ext>
            </a:extLst>
          </p:cNvPr>
          <p:cNvSpPr/>
          <p:nvPr/>
        </p:nvSpPr>
        <p:spPr>
          <a:xfrm>
            <a:off x="123568" y="1485782"/>
            <a:ext cx="8553175" cy="3892388"/>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50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2"/>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0" name="Picture 9">
            <a:extLst>
              <a:ext uri="{FF2B5EF4-FFF2-40B4-BE49-F238E27FC236}">
                <a16:creationId xmlns:a16="http://schemas.microsoft.com/office/drawing/2014/main" id="{150BE87D-85DA-7A49-BF7F-CB4CD6AC1EB2}"/>
              </a:ext>
            </a:extLst>
          </p:cNvPr>
          <p:cNvPicPr>
            <a:picLocks noChangeAspect="1"/>
          </p:cNvPicPr>
          <p:nvPr/>
        </p:nvPicPr>
        <p:blipFill>
          <a:blip r:embed="rId4"/>
          <a:stretch>
            <a:fillRect/>
          </a:stretch>
        </p:blipFill>
        <p:spPr>
          <a:xfrm>
            <a:off x="6931113" y="4046757"/>
            <a:ext cx="2652583" cy="2652583"/>
          </a:xfrm>
          <a:prstGeom prst="rect">
            <a:avLst/>
          </a:prstGeom>
        </p:spPr>
      </p:pic>
      <p:pic>
        <p:nvPicPr>
          <p:cNvPr id="11" name="Picture 10">
            <a:extLst>
              <a:ext uri="{FF2B5EF4-FFF2-40B4-BE49-F238E27FC236}">
                <a16:creationId xmlns:a16="http://schemas.microsoft.com/office/drawing/2014/main" id="{5C09F2DF-1F95-C946-B6D1-8AAA94D90C40}"/>
              </a:ext>
            </a:extLst>
          </p:cNvPr>
          <p:cNvPicPr>
            <a:picLocks noChangeAspect="1"/>
          </p:cNvPicPr>
          <p:nvPr/>
        </p:nvPicPr>
        <p:blipFill>
          <a:blip r:embed="rId5"/>
          <a:stretch>
            <a:fillRect/>
          </a:stretch>
        </p:blipFill>
        <p:spPr>
          <a:xfrm>
            <a:off x="9222255" y="4349579"/>
            <a:ext cx="1817130" cy="1817130"/>
          </a:xfrm>
          <a:prstGeom prst="rect">
            <a:avLst/>
          </a:prstGeom>
        </p:spPr>
      </p:pic>
      <p:pic>
        <p:nvPicPr>
          <p:cNvPr id="12" name="Picture 11">
            <a:extLst>
              <a:ext uri="{FF2B5EF4-FFF2-40B4-BE49-F238E27FC236}">
                <a16:creationId xmlns:a16="http://schemas.microsoft.com/office/drawing/2014/main" id="{6F3866A9-CD77-9E4B-B70B-C808F8174C94}"/>
              </a:ext>
            </a:extLst>
          </p:cNvPr>
          <p:cNvPicPr>
            <a:picLocks noChangeAspect="1"/>
          </p:cNvPicPr>
          <p:nvPr/>
        </p:nvPicPr>
        <p:blipFill>
          <a:blip r:embed="rId6"/>
          <a:stretch>
            <a:fillRect/>
          </a:stretch>
        </p:blipFill>
        <p:spPr>
          <a:xfrm>
            <a:off x="10892481" y="4906650"/>
            <a:ext cx="1260059" cy="1260059"/>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480000" y="1437859"/>
            <a:ext cx="10665795" cy="1713114"/>
          </a:xfrm>
        </p:spPr>
        <p:txBody>
          <a:bodyPr/>
          <a:lstStyle/>
          <a:p>
            <a:r>
              <a:rPr lang="en-US" b="1" dirty="0"/>
              <a:t>In computing, Configuration files are used to configure the parameters and initial setting for a computer program </a:t>
            </a:r>
          </a:p>
          <a:p>
            <a:pPr lvl="1">
              <a:buFont typeface="Wingdings" pitchFamily="2" charset="2"/>
              <a:buChar char="Ø"/>
            </a:pPr>
            <a:r>
              <a:rPr lang="en-US" dirty="0"/>
              <a:t>Commonly know as config files</a:t>
            </a:r>
          </a:p>
          <a:p>
            <a:pPr lvl="1">
              <a:buFont typeface="Wingdings" pitchFamily="2" charset="2"/>
              <a:buChar char="Ø"/>
            </a:pPr>
            <a:r>
              <a:rPr lang="en-US" dirty="0"/>
              <a:t>Used in user applications, server processes, and operating systems</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sp>
        <p:nvSpPr>
          <p:cNvPr id="6" name="Rounded Rectangle 5">
            <a:extLst>
              <a:ext uri="{FF2B5EF4-FFF2-40B4-BE49-F238E27FC236}">
                <a16:creationId xmlns:a16="http://schemas.microsoft.com/office/drawing/2014/main" id="{1C6C3338-CD55-B140-AC36-1AC3512ECC75}"/>
              </a:ext>
            </a:extLst>
          </p:cNvPr>
          <p:cNvSpPr/>
          <p:nvPr/>
        </p:nvSpPr>
        <p:spPr>
          <a:xfrm>
            <a:off x="2286003" y="4267198"/>
            <a:ext cx="2631989" cy="1383957"/>
          </a:xfrm>
          <a:prstGeom prst="roundRect">
            <a:avLst/>
          </a:prstGeom>
          <a:solidFill>
            <a:srgbClr val="A9D18E">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YAML</a:t>
            </a:r>
          </a:p>
        </p:txBody>
      </p:sp>
      <p:sp>
        <p:nvSpPr>
          <p:cNvPr id="7" name="Rounded Rectangle 6">
            <a:extLst>
              <a:ext uri="{FF2B5EF4-FFF2-40B4-BE49-F238E27FC236}">
                <a16:creationId xmlns:a16="http://schemas.microsoft.com/office/drawing/2014/main" id="{9BCDF76C-517C-E34D-9E22-7C056CC54188}"/>
              </a:ext>
            </a:extLst>
          </p:cNvPr>
          <p:cNvSpPr/>
          <p:nvPr/>
        </p:nvSpPr>
        <p:spPr>
          <a:xfrm>
            <a:off x="4291917" y="4959176"/>
            <a:ext cx="2631989" cy="1383957"/>
          </a:xfrm>
          <a:prstGeom prst="roundRect">
            <a:avLst/>
          </a:prstGeom>
          <a:solidFill>
            <a:srgbClr val="9DC3E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JSON</a:t>
            </a:r>
          </a:p>
        </p:txBody>
      </p:sp>
      <p:sp>
        <p:nvSpPr>
          <p:cNvPr id="8" name="Rounded Rectangle 7">
            <a:extLst>
              <a:ext uri="{FF2B5EF4-FFF2-40B4-BE49-F238E27FC236}">
                <a16:creationId xmlns:a16="http://schemas.microsoft.com/office/drawing/2014/main" id="{D5142878-0A22-CB47-934D-D2ACC3F79BA2}"/>
              </a:ext>
            </a:extLst>
          </p:cNvPr>
          <p:cNvSpPr/>
          <p:nvPr/>
        </p:nvSpPr>
        <p:spPr>
          <a:xfrm>
            <a:off x="6602630" y="4543166"/>
            <a:ext cx="2631989" cy="1383957"/>
          </a:xfrm>
          <a:prstGeom prst="roundRect">
            <a:avLst/>
          </a:prstGeom>
          <a:solidFill>
            <a:srgbClr val="7030A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XML</a:t>
            </a:r>
          </a:p>
        </p:txBody>
      </p:sp>
    </p:spTree>
    <p:extLst>
      <p:ext uri="{BB962C8B-B14F-4D97-AF65-F5344CB8AC3E}">
        <p14:creationId xmlns:p14="http://schemas.microsoft.com/office/powerpoint/2010/main" val="176467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3D24ADFB-7DBD-6E45-BF0C-25F53BE4E92B}"/>
              </a:ext>
            </a:extLst>
          </p:cNvPr>
          <p:cNvPicPr>
            <a:picLocks noChangeAspect="1"/>
          </p:cNvPicPr>
          <p:nvPr/>
        </p:nvPicPr>
        <p:blipFill>
          <a:blip r:embed="rId2"/>
          <a:stretch>
            <a:fillRect/>
          </a:stretch>
        </p:blipFill>
        <p:spPr>
          <a:xfrm>
            <a:off x="207662" y="1232050"/>
            <a:ext cx="5054600" cy="3365500"/>
          </a:xfrm>
          <a:prstGeom prst="rect">
            <a:avLst/>
          </a:prstGeom>
        </p:spPr>
      </p:pic>
      <p:pic>
        <p:nvPicPr>
          <p:cNvPr id="6" name="Picture 5">
            <a:extLst>
              <a:ext uri="{FF2B5EF4-FFF2-40B4-BE49-F238E27FC236}">
                <a16:creationId xmlns:a16="http://schemas.microsoft.com/office/drawing/2014/main" id="{7821A97B-0403-8347-B0D8-B1C76F30E2AF}"/>
              </a:ext>
            </a:extLst>
          </p:cNvPr>
          <p:cNvPicPr>
            <a:picLocks noChangeAspect="1"/>
          </p:cNvPicPr>
          <p:nvPr/>
        </p:nvPicPr>
        <p:blipFill>
          <a:blip r:embed="rId3"/>
          <a:stretch>
            <a:fillRect/>
          </a:stretch>
        </p:blipFill>
        <p:spPr>
          <a:xfrm>
            <a:off x="4187911" y="1848000"/>
            <a:ext cx="4038600" cy="3657600"/>
          </a:xfrm>
          <a:prstGeom prst="rect">
            <a:avLst/>
          </a:prstGeom>
        </p:spPr>
      </p:pic>
      <p:pic>
        <p:nvPicPr>
          <p:cNvPr id="7" name="Picture 6">
            <a:extLst>
              <a:ext uri="{FF2B5EF4-FFF2-40B4-BE49-F238E27FC236}">
                <a16:creationId xmlns:a16="http://schemas.microsoft.com/office/drawing/2014/main" id="{267E62AF-7A6E-6D4D-BB59-53F10676FD85}"/>
              </a:ext>
            </a:extLst>
          </p:cNvPr>
          <p:cNvPicPr>
            <a:picLocks noChangeAspect="1"/>
          </p:cNvPicPr>
          <p:nvPr/>
        </p:nvPicPr>
        <p:blipFill>
          <a:blip r:embed="rId4"/>
          <a:stretch>
            <a:fillRect/>
          </a:stretch>
        </p:blipFill>
        <p:spPr>
          <a:xfrm>
            <a:off x="7540976" y="2764737"/>
            <a:ext cx="4216056" cy="3665626"/>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3981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2"/>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21010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8060226-8B15-4745-BB5E-C71F63DB41AA}"/>
              </a:ext>
            </a:extLst>
          </p:cNvPr>
          <p:cNvPicPr>
            <a:picLocks noChangeAspect="1"/>
          </p:cNvPicPr>
          <p:nvPr/>
        </p:nvPicPr>
        <p:blipFill>
          <a:blip r:embed="rId2"/>
          <a:stretch>
            <a:fillRect/>
          </a:stretch>
        </p:blipFill>
        <p:spPr>
          <a:xfrm>
            <a:off x="201916" y="4129050"/>
            <a:ext cx="3344700" cy="1920251"/>
          </a:xfrm>
          <a:prstGeom prst="rect">
            <a:avLst/>
          </a:prstGeom>
        </p:spPr>
      </p:pic>
      <p:sp>
        <p:nvSpPr>
          <p:cNvPr id="6" name="Text Placeholder 2">
            <a:extLst>
              <a:ext uri="{FF2B5EF4-FFF2-40B4-BE49-F238E27FC236}">
                <a16:creationId xmlns:a16="http://schemas.microsoft.com/office/drawing/2014/main" id="{66295AD5-4EBB-CB40-96D8-1E1426EF248A}"/>
              </a:ext>
            </a:extLst>
          </p:cNvPr>
          <p:cNvSpPr>
            <a:spLocks noGrp="1"/>
          </p:cNvSpPr>
          <p:nvPr>
            <p:ph type="body" idx="1"/>
          </p:nvPr>
        </p:nvSpPr>
        <p:spPr>
          <a:xfrm>
            <a:off x="828000" y="1512000"/>
            <a:ext cx="10512000" cy="4680000"/>
          </a:xfrm>
        </p:spPr>
        <p:txBody>
          <a:bodyPr/>
          <a:lstStyle/>
          <a:p>
            <a:r>
              <a:rPr lang="en-US" dirty="0"/>
              <a:t>Windowing functions 				Aggregate functions</a:t>
            </a:r>
          </a:p>
          <a:p>
            <a:endParaRPr lang="en-US" dirty="0"/>
          </a:p>
          <a:p>
            <a:endParaRPr lang="en-US" dirty="0"/>
          </a:p>
          <a:p>
            <a:pPr marL="76200" indent="0">
              <a:buNone/>
            </a:pPr>
            <a:endParaRPr lang="en-US" dirty="0"/>
          </a:p>
          <a:p>
            <a:pPr marL="76200" indent="0">
              <a:buNone/>
            </a:pPr>
            <a:endParaRPr lang="en-US" dirty="0"/>
          </a:p>
          <a:p>
            <a:r>
              <a:rPr lang="en-US" dirty="0"/>
              <a:t>Working with semi-structure data </a:t>
            </a:r>
          </a:p>
          <a:p>
            <a:endParaRPr lang="en-US" dirty="0"/>
          </a:p>
          <a:p>
            <a:endParaRPr lang="en-US" dirty="0"/>
          </a:p>
          <a:p>
            <a:endParaRPr lang="en-US" dirty="0"/>
          </a:p>
          <a:p>
            <a:endParaRPr lang="en-US" dirty="0"/>
          </a:p>
        </p:txBody>
      </p:sp>
      <p:sp>
        <p:nvSpPr>
          <p:cNvPr id="14" name="Rectangle 13">
            <a:extLst>
              <a:ext uri="{FF2B5EF4-FFF2-40B4-BE49-F238E27FC236}">
                <a16:creationId xmlns:a16="http://schemas.microsoft.com/office/drawing/2014/main" id="{6B66EBF6-0022-A640-8139-DB6045855D91}"/>
              </a:ext>
            </a:extLst>
          </p:cNvPr>
          <p:cNvSpPr/>
          <p:nvPr/>
        </p:nvSpPr>
        <p:spPr>
          <a:xfrm>
            <a:off x="440878" y="2254466"/>
            <a:ext cx="3871630" cy="132425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DBFB57-CCE3-9D46-8CC6-225BFEC5CA41}"/>
              </a:ext>
            </a:extLst>
          </p:cNvPr>
          <p:cNvSpPr/>
          <p:nvPr/>
        </p:nvSpPr>
        <p:spPr>
          <a:xfrm>
            <a:off x="1905786" y="4440997"/>
            <a:ext cx="5162277" cy="189444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F8F153B5-8D54-5B45-BCB7-A20D5A82640E}"/>
              </a:ext>
            </a:extLst>
          </p:cNvPr>
          <p:cNvPicPr>
            <a:picLocks noChangeAspect="1"/>
          </p:cNvPicPr>
          <p:nvPr/>
        </p:nvPicPr>
        <p:blipFill>
          <a:blip r:embed="rId3"/>
          <a:stretch>
            <a:fillRect/>
          </a:stretch>
        </p:blipFill>
        <p:spPr>
          <a:xfrm>
            <a:off x="1598642" y="4318004"/>
            <a:ext cx="488208" cy="438892"/>
          </a:xfrm>
          <a:prstGeom prst="rect">
            <a:avLst/>
          </a:prstGeom>
        </p:spPr>
      </p:pic>
      <p:sp>
        <p:nvSpPr>
          <p:cNvPr id="9" name="TextBox 8">
            <a:extLst>
              <a:ext uri="{FF2B5EF4-FFF2-40B4-BE49-F238E27FC236}">
                <a16:creationId xmlns:a16="http://schemas.microsoft.com/office/drawing/2014/main" id="{75CD33C9-3724-9C46-AA29-55584997374B}"/>
              </a:ext>
            </a:extLst>
          </p:cNvPr>
          <p:cNvSpPr txBox="1"/>
          <p:nvPr/>
        </p:nvSpPr>
        <p:spPr>
          <a:xfrm>
            <a:off x="1968827" y="4510940"/>
            <a:ext cx="5162276" cy="1815882"/>
          </a:xfrm>
          <a:prstGeom prst="rect">
            <a:avLst/>
          </a:prstGeom>
          <a:noFill/>
        </p:spPr>
        <p:txBody>
          <a:bodyPr wrap="square" rtlCol="0">
            <a:spAutoFit/>
          </a:bodyPr>
          <a:lstStyle/>
          <a:p>
            <a:r>
              <a:rPr lang="en-US" sz="1200" dirty="0">
                <a:solidFill>
                  <a:schemeClr val="tx1">
                    <a:lumMod val="50000"/>
                    <a:lumOff val="50000"/>
                  </a:schemeClr>
                </a:solidFill>
              </a:rPr>
              <a:t>-- using json dot in snowflake rather than regex </a:t>
            </a:r>
          </a:p>
          <a:p>
            <a:r>
              <a:rPr lang="en-US" sz="1200" dirty="0">
                <a:solidFill>
                  <a:schemeClr val="accent6">
                    <a:lumMod val="75000"/>
                  </a:schemeClr>
                </a:solidFill>
              </a:rPr>
              <a:t>SELECT</a:t>
            </a:r>
            <a:r>
              <a:rPr lang="en-US" sz="1200" dirty="0"/>
              <a:t> </a:t>
            </a:r>
            <a:r>
              <a:rPr lang="en-US" sz="1200" dirty="0" err="1"/>
              <a:t>v:city.coord.lat</a:t>
            </a:r>
            <a:r>
              <a:rPr lang="en-US" sz="1200" dirty="0"/>
              <a:t> as </a:t>
            </a:r>
            <a:r>
              <a:rPr lang="en-US" sz="1200" dirty="0" err="1"/>
              <a:t>lat</a:t>
            </a:r>
            <a:r>
              <a:rPr lang="en-US" sz="1200" dirty="0"/>
              <a:t>, </a:t>
            </a:r>
            <a:r>
              <a:rPr lang="en-US" sz="1200" dirty="0" err="1"/>
              <a:t>v:city.country</a:t>
            </a:r>
            <a:r>
              <a:rPr lang="en-US" sz="1200" dirty="0"/>
              <a:t> as country</a:t>
            </a:r>
            <a:r>
              <a:rPr lang="en-US" sz="1200" dirty="0">
                <a:solidFill>
                  <a:schemeClr val="accent6">
                    <a:lumMod val="75000"/>
                  </a:schemeClr>
                </a:solidFill>
              </a:rPr>
              <a:t> FROM </a:t>
            </a:r>
            <a:r>
              <a:rPr lang="en-US" sz="1200" dirty="0"/>
              <a:t>weather</a:t>
            </a:r>
          </a:p>
          <a:p>
            <a:endParaRPr lang="en-US" sz="1200" dirty="0"/>
          </a:p>
          <a:p>
            <a:r>
              <a:rPr lang="en-US" sz="1200" dirty="0">
                <a:solidFill>
                  <a:schemeClr val="tx1">
                    <a:lumMod val="50000"/>
                    <a:lumOff val="50000"/>
                  </a:schemeClr>
                </a:solidFill>
              </a:rPr>
              <a:t>-- can also use square bracket notation</a:t>
            </a:r>
          </a:p>
          <a:p>
            <a:r>
              <a:rPr lang="en-US" sz="1200" dirty="0">
                <a:solidFill>
                  <a:srgbClr val="088A08"/>
                </a:solidFill>
              </a:rPr>
              <a:t>SELECT</a:t>
            </a:r>
            <a:r>
              <a:rPr lang="en-US" sz="1200" dirty="0"/>
              <a:t> </a:t>
            </a:r>
            <a:r>
              <a:rPr lang="en-US" sz="1200" dirty="0" err="1"/>
              <a:t>src</a:t>
            </a:r>
            <a:r>
              <a:rPr lang="en-US" sz="1200" dirty="0">
                <a:solidFill>
                  <a:srgbClr val="404040"/>
                </a:solidFill>
              </a:rPr>
              <a:t>[</a:t>
            </a:r>
            <a:r>
              <a:rPr lang="en-US" sz="1200" dirty="0"/>
              <a:t>'salesperson'</a:t>
            </a:r>
            <a:r>
              <a:rPr lang="en-US" sz="1200" dirty="0">
                <a:solidFill>
                  <a:srgbClr val="404040"/>
                </a:solidFill>
              </a:rPr>
              <a:t>][</a:t>
            </a:r>
            <a:r>
              <a:rPr lang="en-US" sz="1200" dirty="0"/>
              <a:t>'name’</a:t>
            </a:r>
            <a:r>
              <a:rPr lang="en-US" sz="1200" dirty="0">
                <a:solidFill>
                  <a:srgbClr val="404040"/>
                </a:solidFill>
              </a:rPr>
              <a:t>]</a:t>
            </a:r>
            <a:r>
              <a:rPr lang="en-US" sz="1200" dirty="0"/>
              <a:t> </a:t>
            </a:r>
            <a:r>
              <a:rPr lang="en-US" sz="1200" dirty="0">
                <a:solidFill>
                  <a:srgbClr val="088A08"/>
                </a:solidFill>
              </a:rPr>
              <a:t>FROM</a:t>
            </a:r>
            <a:r>
              <a:rPr lang="en-US" sz="1200" dirty="0"/>
              <a:t> </a:t>
            </a:r>
            <a:r>
              <a:rPr lang="en-US" sz="1200" dirty="0" err="1"/>
              <a:t>car_sales</a:t>
            </a:r>
            <a:r>
              <a:rPr lang="en-US" sz="1200" dirty="0">
                <a:solidFill>
                  <a:srgbClr val="404040"/>
                </a:solidFill>
              </a:rPr>
              <a:t>;</a:t>
            </a:r>
          </a:p>
          <a:p>
            <a:endParaRPr lang="en-US" sz="1200" b="1" dirty="0">
              <a:solidFill>
                <a:srgbClr val="404040"/>
              </a:solidFill>
            </a:endParaRPr>
          </a:p>
          <a:p>
            <a:r>
              <a:rPr lang="en-US" sz="1200" dirty="0">
                <a:solidFill>
                  <a:schemeClr val="tx1">
                    <a:lumMod val="50000"/>
                    <a:lumOff val="50000"/>
                  </a:schemeClr>
                </a:solidFill>
              </a:rPr>
              <a:t>-- there is also the parse json function </a:t>
            </a:r>
          </a:p>
          <a:p>
            <a:r>
              <a:rPr lang="en-US" sz="1200" dirty="0">
                <a:solidFill>
                  <a:srgbClr val="088A08"/>
                </a:solidFill>
              </a:rPr>
              <a:t>select</a:t>
            </a:r>
            <a:r>
              <a:rPr lang="en-US" sz="1200" dirty="0"/>
              <a:t> column1 </a:t>
            </a:r>
            <a:r>
              <a:rPr lang="en-US" sz="1200" dirty="0">
                <a:solidFill>
                  <a:srgbClr val="088A08"/>
                </a:solidFill>
              </a:rPr>
              <a:t>as</a:t>
            </a:r>
            <a:r>
              <a:rPr lang="en-US" sz="1200" dirty="0"/>
              <a:t> </a:t>
            </a:r>
            <a:r>
              <a:rPr lang="en-US" sz="1200" dirty="0">
                <a:solidFill>
                  <a:srgbClr val="088A08"/>
                </a:solidFill>
              </a:rPr>
              <a:t>n</a:t>
            </a:r>
            <a:r>
              <a:rPr lang="en-US" sz="1200" dirty="0">
                <a:solidFill>
                  <a:srgbClr val="404040"/>
                </a:solidFill>
              </a:rPr>
              <a:t>,</a:t>
            </a:r>
            <a:r>
              <a:rPr lang="en-US" sz="1200" dirty="0"/>
              <a:t> </a:t>
            </a:r>
            <a:r>
              <a:rPr lang="en-US" sz="1200" dirty="0" err="1">
                <a:solidFill>
                  <a:srgbClr val="3A01DF"/>
                </a:solidFill>
              </a:rPr>
              <a:t>parse_json</a:t>
            </a:r>
            <a:r>
              <a:rPr lang="en-US" sz="1200" dirty="0">
                <a:solidFill>
                  <a:srgbClr val="404040"/>
                </a:solidFill>
              </a:rPr>
              <a:t>(</a:t>
            </a:r>
            <a:r>
              <a:rPr lang="en-US" sz="1200" dirty="0"/>
              <a:t>column2</a:t>
            </a:r>
            <a:r>
              <a:rPr lang="en-US" sz="1200" dirty="0">
                <a:solidFill>
                  <a:srgbClr val="404040"/>
                </a:solidFill>
              </a:rPr>
              <a:t>)</a:t>
            </a:r>
            <a:r>
              <a:rPr lang="en-US" sz="1200" dirty="0"/>
              <a:t> </a:t>
            </a:r>
            <a:r>
              <a:rPr lang="en-US" sz="1200" dirty="0">
                <a:solidFill>
                  <a:srgbClr val="088A08"/>
                </a:solidFill>
              </a:rPr>
              <a:t>as</a:t>
            </a:r>
            <a:r>
              <a:rPr lang="en-US" sz="1200" dirty="0"/>
              <a:t> </a:t>
            </a:r>
            <a:r>
              <a:rPr lang="en-US" sz="1200" dirty="0">
                <a:solidFill>
                  <a:srgbClr val="088A08"/>
                </a:solidFill>
              </a:rPr>
              <a:t>v</a:t>
            </a:r>
            <a:r>
              <a:rPr lang="en-US" sz="1200" dirty="0"/>
              <a:t> </a:t>
            </a:r>
            <a:r>
              <a:rPr lang="en-US" sz="1200" dirty="0">
                <a:solidFill>
                  <a:srgbClr val="088A08"/>
                </a:solidFill>
              </a:rPr>
              <a:t>from</a:t>
            </a:r>
            <a:r>
              <a:rPr lang="en-US" sz="1200" dirty="0"/>
              <a:t> </a:t>
            </a:r>
            <a:r>
              <a:rPr lang="en-US" sz="1200" dirty="0">
                <a:solidFill>
                  <a:srgbClr val="088A08"/>
                </a:solidFill>
              </a:rPr>
              <a:t>values</a:t>
            </a:r>
            <a:r>
              <a:rPr lang="en-US" sz="1200" dirty="0"/>
              <a:t> </a:t>
            </a:r>
            <a:r>
              <a:rPr lang="en-US" sz="1200" dirty="0">
                <a:solidFill>
                  <a:srgbClr val="404040"/>
                </a:solidFill>
              </a:rPr>
              <a:t>(</a:t>
            </a:r>
            <a:r>
              <a:rPr lang="en-US" sz="1200" dirty="0">
                <a:solidFill>
                  <a:srgbClr val="088A08"/>
                </a:solidFill>
              </a:rPr>
              <a:t>1</a:t>
            </a:r>
            <a:r>
              <a:rPr lang="en-US" sz="1200" dirty="0">
                <a:solidFill>
                  <a:srgbClr val="404040"/>
                </a:solidFill>
              </a:rPr>
              <a:t>,</a:t>
            </a:r>
            <a:r>
              <a:rPr lang="en-US" sz="1200" dirty="0"/>
              <a:t> 'null'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2</a:t>
            </a:r>
            <a:r>
              <a:rPr lang="en-US" sz="1200" dirty="0">
                <a:solidFill>
                  <a:srgbClr val="404040"/>
                </a:solidFill>
              </a:rPr>
              <a:t>,</a:t>
            </a:r>
            <a:r>
              <a:rPr lang="en-US" sz="1200" dirty="0"/>
              <a:t> </a:t>
            </a:r>
            <a:r>
              <a:rPr lang="en-US" sz="1200" dirty="0">
                <a:solidFill>
                  <a:srgbClr val="088A08"/>
                </a:solidFill>
              </a:rPr>
              <a:t>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3</a:t>
            </a:r>
            <a:r>
              <a:rPr lang="en-US" sz="1200" dirty="0">
                <a:solidFill>
                  <a:srgbClr val="404040"/>
                </a:solidFill>
              </a:rPr>
              <a:t>,</a:t>
            </a:r>
            <a:r>
              <a:rPr lang="en-US" sz="1200" dirty="0"/>
              <a:t> 'true'</a:t>
            </a:r>
            <a:r>
              <a:rPr lang="en-US" sz="1200" dirty="0">
                <a:solidFill>
                  <a:srgbClr val="404040"/>
                </a:solidFill>
              </a:rPr>
              <a:t>)</a:t>
            </a:r>
            <a:endParaRPr lang="en-US" sz="1200" b="1" dirty="0"/>
          </a:p>
        </p:txBody>
      </p:sp>
      <p:sp>
        <p:nvSpPr>
          <p:cNvPr id="12" name="Oval 11">
            <a:extLst>
              <a:ext uri="{FF2B5EF4-FFF2-40B4-BE49-F238E27FC236}">
                <a16:creationId xmlns:a16="http://schemas.microsoft.com/office/drawing/2014/main" id="{E5DEBDBE-B0B4-6B4B-B959-6FAFBA8E4D73}"/>
              </a:ext>
            </a:extLst>
          </p:cNvPr>
          <p:cNvSpPr/>
          <p:nvPr/>
        </p:nvSpPr>
        <p:spPr>
          <a:xfrm rot="16200000" flipH="1" flipV="1">
            <a:off x="7068064" y="1756139"/>
            <a:ext cx="126078" cy="1260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A5EC75-E2C5-504B-8C94-59946AE2F5C1}"/>
              </a:ext>
            </a:extLst>
          </p:cNvPr>
          <p:cNvSpPr txBox="1"/>
          <p:nvPr/>
        </p:nvSpPr>
        <p:spPr>
          <a:xfrm>
            <a:off x="472398" y="2464474"/>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err="1">
                <a:solidFill>
                  <a:srgbClr val="3A01DF"/>
                </a:solidFill>
              </a:rPr>
              <a:t>first_value</a:t>
            </a:r>
            <a:r>
              <a:rPr lang="en-US" dirty="0">
                <a:solidFill>
                  <a:srgbClr val="404040"/>
                </a:solidFill>
              </a:rPr>
              <a:t>(</a:t>
            </a:r>
            <a:r>
              <a:rPr lang="en-US" dirty="0"/>
              <a:t>column2</a:t>
            </a:r>
            <a:r>
              <a:rPr lang="en-US" dirty="0">
                <a:solidFill>
                  <a:srgbClr val="404040"/>
                </a:solidFill>
              </a:rPr>
              <a:t>)</a:t>
            </a:r>
            <a:r>
              <a:rPr lang="en-US" dirty="0"/>
              <a:t> </a:t>
            </a:r>
            <a:r>
              <a:rPr lang="en-US" dirty="0">
                <a:solidFill>
                  <a:srgbClr val="088A08"/>
                </a:solidFill>
              </a:rPr>
              <a:t>over</a:t>
            </a:r>
            <a:r>
              <a:rPr lang="en-US" dirty="0"/>
              <a:t> </a:t>
            </a:r>
            <a:r>
              <a:rPr lang="en-US" dirty="0">
                <a:solidFill>
                  <a:srgbClr val="404040"/>
                </a:solidFill>
              </a:rPr>
              <a:t>(</a:t>
            </a:r>
            <a:r>
              <a:rPr lang="en-US" dirty="0">
                <a:solidFill>
                  <a:srgbClr val="088A08"/>
                </a:solidFill>
              </a:rPr>
              <a:t>partition</a:t>
            </a:r>
            <a:r>
              <a:rPr lang="en-US" dirty="0"/>
              <a:t> </a:t>
            </a:r>
            <a:r>
              <a:rPr lang="en-US" dirty="0">
                <a:solidFill>
                  <a:srgbClr val="088A08"/>
                </a:solidFill>
              </a:rPr>
              <a:t>by</a:t>
            </a:r>
            <a:r>
              <a:rPr lang="en-US" dirty="0"/>
              <a:t> column1 </a:t>
            </a:r>
            <a:r>
              <a:rPr lang="en-US" dirty="0">
                <a:solidFill>
                  <a:srgbClr val="088A08"/>
                </a:solidFill>
              </a:rPr>
              <a:t>order</a:t>
            </a:r>
            <a:r>
              <a:rPr lang="en-US" dirty="0"/>
              <a:t> </a:t>
            </a:r>
            <a:r>
              <a:rPr lang="en-US" dirty="0">
                <a:solidFill>
                  <a:srgbClr val="088A08"/>
                </a:solidFill>
              </a:rPr>
              <a:t>by</a:t>
            </a:r>
            <a:r>
              <a:rPr lang="en-US" dirty="0"/>
              <a:t> column2</a:t>
            </a:r>
            <a:r>
              <a:rPr lang="en-US" dirty="0">
                <a:solidFill>
                  <a:srgbClr val="404040"/>
                </a:solidFill>
              </a:rPr>
              <a:t>)</a:t>
            </a:r>
            <a:r>
              <a:rPr lang="en-US" dirty="0"/>
              <a:t> </a:t>
            </a:r>
            <a:r>
              <a:rPr lang="en-US" dirty="0">
                <a:solidFill>
                  <a:srgbClr val="088A08"/>
                </a:solidFill>
              </a:rPr>
              <a:t>as</a:t>
            </a:r>
            <a:r>
              <a:rPr lang="en-US" dirty="0"/>
              <a:t> column2_first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a:t>
            </a:r>
            <a:r>
              <a:rPr lang="en-US" dirty="0">
                <a:solidFill>
                  <a:srgbClr val="404040"/>
                </a:solidFill>
              </a:rPr>
              <a:t>);</a:t>
            </a:r>
            <a:endParaRPr lang="en-US" dirty="0"/>
          </a:p>
        </p:txBody>
      </p:sp>
      <p:pic>
        <p:nvPicPr>
          <p:cNvPr id="15" name="Picture 14">
            <a:extLst>
              <a:ext uri="{FF2B5EF4-FFF2-40B4-BE49-F238E27FC236}">
                <a16:creationId xmlns:a16="http://schemas.microsoft.com/office/drawing/2014/main" id="{4F8EA44E-1F75-D349-8DE0-D03A7965F9F5}"/>
              </a:ext>
            </a:extLst>
          </p:cNvPr>
          <p:cNvPicPr>
            <a:picLocks noChangeAspect="1"/>
          </p:cNvPicPr>
          <p:nvPr/>
        </p:nvPicPr>
        <p:blipFill>
          <a:blip r:embed="rId3"/>
          <a:stretch>
            <a:fillRect/>
          </a:stretch>
        </p:blipFill>
        <p:spPr>
          <a:xfrm>
            <a:off x="165254" y="2119150"/>
            <a:ext cx="488208" cy="43889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DC41C82-D056-1244-B138-3D802381EE0C}"/>
              </a:ext>
            </a:extLst>
          </p:cNvPr>
          <p:cNvPicPr>
            <a:picLocks noChangeAspect="1"/>
          </p:cNvPicPr>
          <p:nvPr/>
        </p:nvPicPr>
        <p:blipFill>
          <a:blip r:embed="rId4"/>
          <a:stretch>
            <a:fillRect/>
          </a:stretch>
        </p:blipFill>
        <p:spPr>
          <a:xfrm>
            <a:off x="4403486" y="2514080"/>
            <a:ext cx="2165011" cy="1463074"/>
          </a:xfrm>
          <a:prstGeom prst="rect">
            <a:avLst/>
          </a:prstGeom>
        </p:spPr>
      </p:pic>
      <p:sp>
        <p:nvSpPr>
          <p:cNvPr id="19" name="Rectangle 18">
            <a:extLst>
              <a:ext uri="{FF2B5EF4-FFF2-40B4-BE49-F238E27FC236}">
                <a16:creationId xmlns:a16="http://schemas.microsoft.com/office/drawing/2014/main" id="{FB2E9454-CCAF-D146-84D3-B764FE96D5BD}"/>
              </a:ext>
            </a:extLst>
          </p:cNvPr>
          <p:cNvSpPr/>
          <p:nvPr/>
        </p:nvSpPr>
        <p:spPr>
          <a:xfrm>
            <a:off x="7550152" y="2542792"/>
            <a:ext cx="3964385" cy="158625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781665-AC37-4248-8316-320CB03A8FC6}"/>
              </a:ext>
            </a:extLst>
          </p:cNvPr>
          <p:cNvSpPr txBox="1"/>
          <p:nvPr/>
        </p:nvSpPr>
        <p:spPr>
          <a:xfrm>
            <a:off x="7581673" y="2752801"/>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a:solidFill>
                  <a:srgbClr val="3A01DF"/>
                </a:solidFill>
              </a:rPr>
              <a:t>AVG</a:t>
            </a:r>
            <a:r>
              <a:rPr lang="en-US" dirty="0">
                <a:solidFill>
                  <a:srgbClr val="404040"/>
                </a:solidFill>
              </a:rPr>
              <a:t>(</a:t>
            </a:r>
            <a:r>
              <a:rPr lang="en-US" dirty="0"/>
              <a:t>column3</a:t>
            </a:r>
            <a:r>
              <a:rPr lang="en-US" dirty="0">
                <a:solidFill>
                  <a:srgbClr val="404040"/>
                </a:solidFill>
              </a:rPr>
              <a:t>),</a:t>
            </a:r>
          </a:p>
          <a:p>
            <a:r>
              <a:rPr lang="en-US" dirty="0">
                <a:solidFill>
                  <a:srgbClr val="3A01DF"/>
                </a:solidFill>
              </a:rPr>
              <a:t>MAX</a:t>
            </a:r>
            <a:r>
              <a:rPr lang="en-US" dirty="0">
                <a:solidFill>
                  <a:srgbClr val="404040"/>
                </a:solidFill>
              </a:rPr>
              <a:t>(</a:t>
            </a:r>
            <a:r>
              <a:rPr lang="en-US" dirty="0"/>
              <a:t>column3</a:t>
            </a:r>
            <a:r>
              <a:rPr lang="en-US" dirty="0">
                <a:solidFill>
                  <a:srgbClr val="404040"/>
                </a:solidFill>
              </a:rPr>
              <a:t>), </a:t>
            </a:r>
            <a:r>
              <a:rPr lang="en-US" dirty="0">
                <a:solidFill>
                  <a:srgbClr val="3A01DF"/>
                </a:solidFill>
              </a:rPr>
              <a:t>MIN</a:t>
            </a:r>
            <a:r>
              <a:rPr lang="en-US" dirty="0">
                <a:solidFill>
                  <a:srgbClr val="404040"/>
                </a:solidFill>
              </a:rPr>
              <a:t>(</a:t>
            </a:r>
            <a:r>
              <a:rPr lang="en-US" dirty="0"/>
              <a:t>column3</a:t>
            </a:r>
            <a:r>
              <a:rPr lang="en-US" dirty="0">
                <a:solidFill>
                  <a:srgbClr val="404040"/>
                </a:solidFill>
              </a:rPr>
              <a:t>)</a:t>
            </a:r>
          </a:p>
          <a:p>
            <a:r>
              <a:rPr lang="en-US" dirty="0">
                <a:solidFill>
                  <a:srgbClr val="404040"/>
                </a:solidFill>
              </a:rPr>
              <a: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11, 4</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 5</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12, 6</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20, 8</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21,3</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22,1</a:t>
            </a:r>
            <a:r>
              <a:rPr lang="en-US" dirty="0">
                <a:solidFill>
                  <a:srgbClr val="404040"/>
                </a:solidFill>
              </a:rPr>
              <a:t>);</a:t>
            </a:r>
            <a:endParaRPr lang="en-US" dirty="0"/>
          </a:p>
        </p:txBody>
      </p:sp>
      <p:pic>
        <p:nvPicPr>
          <p:cNvPr id="21" name="Picture 20">
            <a:extLst>
              <a:ext uri="{FF2B5EF4-FFF2-40B4-BE49-F238E27FC236}">
                <a16:creationId xmlns:a16="http://schemas.microsoft.com/office/drawing/2014/main" id="{1402D8B4-8CFF-D04F-BD96-EAA296FCD76D}"/>
              </a:ext>
            </a:extLst>
          </p:cNvPr>
          <p:cNvPicPr>
            <a:picLocks noChangeAspect="1"/>
          </p:cNvPicPr>
          <p:nvPr/>
        </p:nvPicPr>
        <p:blipFill>
          <a:blip r:embed="rId3"/>
          <a:stretch>
            <a:fillRect/>
          </a:stretch>
        </p:blipFill>
        <p:spPr>
          <a:xfrm>
            <a:off x="7274529" y="2407477"/>
            <a:ext cx="488208" cy="438892"/>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of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val="0"/>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val="0"/>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Brainstorm</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a:p>
            <a:endParaRPr lang="en-US" dirty="0"/>
          </a:p>
        </p:txBody>
      </p:sp>
      <p:pic>
        <p:nvPicPr>
          <p:cNvPr id="7" name="Picture 6">
            <a:extLst>
              <a:ext uri="{FF2B5EF4-FFF2-40B4-BE49-F238E27FC236}">
                <a16:creationId xmlns:a16="http://schemas.microsoft.com/office/drawing/2014/main" id="{294AC50C-3FD0-A643-8510-AA24084FAC93}"/>
              </a:ext>
            </a:extLst>
          </p:cNvPr>
          <p:cNvPicPr>
            <a:picLocks noChangeAspect="1"/>
          </p:cNvPicPr>
          <p:nvPr/>
        </p:nvPicPr>
        <p:blipFill>
          <a:blip r:embed="rId3"/>
          <a:stretch>
            <a:fillRect/>
          </a:stretch>
        </p:blipFill>
        <p:spPr>
          <a:xfrm>
            <a:off x="2842053" y="2289045"/>
            <a:ext cx="4658497" cy="3100310"/>
          </a:xfrm>
          <a:prstGeom prst="rect">
            <a:avLst/>
          </a:prstGeom>
        </p:spPr>
      </p:pic>
      <p:pic>
        <p:nvPicPr>
          <p:cNvPr id="8" name="Picture 7">
            <a:extLst>
              <a:ext uri="{FF2B5EF4-FFF2-40B4-BE49-F238E27FC236}">
                <a16:creationId xmlns:a16="http://schemas.microsoft.com/office/drawing/2014/main" id="{962C98DC-5ABF-7C42-B80E-5A32C60C0012}"/>
              </a:ext>
            </a:extLst>
          </p:cNvPr>
          <p:cNvPicPr>
            <a:picLocks noChangeAspect="1"/>
          </p:cNvPicPr>
          <p:nvPr/>
        </p:nvPicPr>
        <p:blipFill>
          <a:blip r:embed="rId4"/>
          <a:stretch>
            <a:fillRect/>
          </a:stretch>
        </p:blipFill>
        <p:spPr>
          <a:xfrm>
            <a:off x="5894172" y="4070287"/>
            <a:ext cx="5004487" cy="2768579"/>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6" name="Picture 5">
            <a:extLst>
              <a:ext uri="{FF2B5EF4-FFF2-40B4-BE49-F238E27FC236}">
                <a16:creationId xmlns:a16="http://schemas.microsoft.com/office/drawing/2014/main" id="{9459AB4E-230F-5748-BFD6-F6820A2CBD03}"/>
              </a:ext>
            </a:extLst>
          </p:cNvPr>
          <p:cNvPicPr>
            <a:picLocks noChangeAspect="1"/>
          </p:cNvPicPr>
          <p:nvPr/>
        </p:nvPicPr>
        <p:blipFill>
          <a:blip r:embed="rId3">
            <a:duotone>
              <a:schemeClr val="accent3">
                <a:shade val="45000"/>
                <a:satMod val="135000"/>
              </a:schemeClr>
              <a:prstClr val="white"/>
            </a:duotone>
          </a:blip>
          <a:stretch>
            <a:fillRect/>
          </a:stretch>
        </p:blipFill>
        <p:spPr>
          <a:xfrm>
            <a:off x="4319520" y="3929905"/>
            <a:ext cx="2832190" cy="2832190"/>
          </a:xfrm>
          <a:prstGeom prst="rect">
            <a:avLst/>
          </a:prstGeom>
        </p:spPr>
      </p:pic>
      <p:pic>
        <p:nvPicPr>
          <p:cNvPr id="7" name="Picture 6">
            <a:extLst>
              <a:ext uri="{FF2B5EF4-FFF2-40B4-BE49-F238E27FC236}">
                <a16:creationId xmlns:a16="http://schemas.microsoft.com/office/drawing/2014/main" id="{ACCB47CD-63AB-3945-B6F7-981F7518A8F1}"/>
              </a:ext>
            </a:extLst>
          </p:cNvPr>
          <p:cNvPicPr>
            <a:picLocks noChangeAspect="1"/>
          </p:cNvPicPr>
          <p:nvPr/>
        </p:nvPicPr>
        <p:blipFill>
          <a:blip r:embed="rId4"/>
          <a:stretch>
            <a:fillRect/>
          </a:stretch>
        </p:blipFill>
        <p:spPr>
          <a:xfrm>
            <a:off x="1050324" y="4127158"/>
            <a:ext cx="2380832" cy="2559393"/>
          </a:xfrm>
          <a:prstGeom prst="rect">
            <a:avLst/>
          </a:prstGeom>
        </p:spPr>
      </p:pic>
      <p:pic>
        <p:nvPicPr>
          <p:cNvPr id="8" name="Picture 7">
            <a:extLst>
              <a:ext uri="{FF2B5EF4-FFF2-40B4-BE49-F238E27FC236}">
                <a16:creationId xmlns:a16="http://schemas.microsoft.com/office/drawing/2014/main" id="{4F463201-B272-6748-B647-8D8EF5008FA7}"/>
              </a:ext>
            </a:extLst>
          </p:cNvPr>
          <p:cNvPicPr>
            <a:picLocks noChangeAspect="1"/>
          </p:cNvPicPr>
          <p:nvPr/>
        </p:nvPicPr>
        <p:blipFill>
          <a:blip r:embed="rId5"/>
          <a:stretch>
            <a:fillRect/>
          </a:stretch>
        </p:blipFill>
        <p:spPr>
          <a:xfrm>
            <a:off x="7832732" y="4686676"/>
            <a:ext cx="3924300" cy="1752600"/>
          </a:xfrm>
          <a:prstGeom prst="rect">
            <a:avLst/>
          </a:prstGeom>
        </p:spPr>
      </p:pic>
      <p:pic>
        <p:nvPicPr>
          <p:cNvPr id="9" name="Picture 8">
            <a:extLst>
              <a:ext uri="{FF2B5EF4-FFF2-40B4-BE49-F238E27FC236}">
                <a16:creationId xmlns:a16="http://schemas.microsoft.com/office/drawing/2014/main" id="{B7C63EEA-024F-514E-9F2F-63751F3EA4D6}"/>
              </a:ext>
            </a:extLst>
          </p:cNvPr>
          <p:cNvPicPr>
            <a:picLocks noChangeAspect="1"/>
          </p:cNvPicPr>
          <p:nvPr/>
        </p:nvPicPr>
        <p:blipFill>
          <a:blip r:embed="rId6"/>
          <a:stretch>
            <a:fillRect/>
          </a:stretch>
        </p:blipFill>
        <p:spPr>
          <a:xfrm>
            <a:off x="8438945" y="3717308"/>
            <a:ext cx="2462207" cy="1378836"/>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8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6834397" y="3424962"/>
            <a:ext cx="2036724" cy="2036724"/>
          </a:xfrm>
          <a:prstGeom prst="rect">
            <a:avLst/>
          </a:prstGeom>
        </p:spPr>
      </p:pic>
      <p:pic>
        <p:nvPicPr>
          <p:cNvPr id="6" name="Picture 5" descr="A group of people posing for the camera&#10;&#10;Description automatically generated">
            <a:extLst>
              <a:ext uri="{FF2B5EF4-FFF2-40B4-BE49-F238E27FC236}">
                <a16:creationId xmlns:a16="http://schemas.microsoft.com/office/drawing/2014/main" id="{98F71A02-7698-E747-9D9D-B55043915BD1}"/>
              </a:ext>
            </a:extLst>
          </p:cNvPr>
          <p:cNvPicPr>
            <a:picLocks noChangeAspect="1"/>
          </p:cNvPicPr>
          <p:nvPr/>
        </p:nvPicPr>
        <p:blipFill>
          <a:blip r:embed="rId4"/>
          <a:stretch>
            <a:fillRect/>
          </a:stretch>
        </p:blipFill>
        <p:spPr>
          <a:xfrm>
            <a:off x="5092390" y="1746319"/>
            <a:ext cx="2507488" cy="1880616"/>
          </a:xfrm>
          <a:prstGeom prst="rect">
            <a:avLst/>
          </a:prstGeom>
        </p:spPr>
      </p:pic>
      <p:sp>
        <p:nvSpPr>
          <p:cNvPr id="116" name="Google Shape;116;p21"/>
          <p:cNvSpPr txBox="1">
            <a:spLocks noGrp="1"/>
          </p:cNvSpPr>
          <p:nvPr>
            <p:ph type="title"/>
          </p:nvPr>
        </p:nvSpPr>
        <p:spPr>
          <a:xfrm>
            <a:off x="960000" y="293107"/>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instructors</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4" name="Picture 3" descr="A person standing in front of a large rock&#10;&#10;Description automatically generated">
            <a:extLst>
              <a:ext uri="{FF2B5EF4-FFF2-40B4-BE49-F238E27FC236}">
                <a16:creationId xmlns:a16="http://schemas.microsoft.com/office/drawing/2014/main" id="{2789C92F-4382-5443-8574-EAB748866EAF}"/>
              </a:ext>
            </a:extLst>
          </p:cNvPr>
          <p:cNvPicPr>
            <a:picLocks noChangeAspect="1"/>
          </p:cNvPicPr>
          <p:nvPr/>
        </p:nvPicPr>
        <p:blipFill>
          <a:blip r:embed="rId5"/>
          <a:stretch>
            <a:fillRect/>
          </a:stretch>
        </p:blipFill>
        <p:spPr>
          <a:xfrm>
            <a:off x="3019798" y="2054126"/>
            <a:ext cx="2585549" cy="3878324"/>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6732</TotalTime>
  <Words>3338</Words>
  <Application>Microsoft Macintosh PowerPoint</Application>
  <PresentationFormat>Widescreen</PresentationFormat>
  <Paragraphs>438</Paragraphs>
  <Slides>34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Wingdings</vt:lpstr>
      <vt:lpstr>Courier New</vt:lpstr>
      <vt:lpstr>Helvetica Neue Light</vt:lpstr>
      <vt:lpstr>Calibri</vt:lpstr>
      <vt:lpstr>DI Template</vt:lpstr>
      <vt:lpstr>WELCOME</vt:lpstr>
      <vt:lpstr>An Overview</vt:lpstr>
      <vt:lpstr>Technologies we cover</vt:lpstr>
      <vt:lpstr>Our Practitioners</vt:lpstr>
      <vt:lpstr>About the instructors</vt:lpstr>
      <vt:lpstr>PowerPoint Presentation</vt:lpstr>
      <vt:lpstr>Data Engineers</vt:lpstr>
      <vt:lpstr>What is the difference?</vt:lpstr>
      <vt:lpstr>Extract, Transform, and Load </vt:lpstr>
      <vt:lpstr>Basic ETL Process </vt:lpstr>
      <vt:lpstr>Data Extraction</vt:lpstr>
      <vt:lpstr>SQL Extraction</vt:lpstr>
      <vt:lpstr>Row Oriented and Columnar </vt:lpstr>
      <vt:lpstr>API Source Extraction</vt:lpstr>
      <vt:lpstr>File reading Extraction</vt:lpstr>
      <vt:lpstr>Config Files </vt:lpstr>
      <vt:lpstr>YAML vs JSON vs XML</vt:lpstr>
      <vt:lpstr>Transforming</vt:lpstr>
      <vt:lpstr>Examples of Transformations</vt:lpstr>
      <vt:lpstr>Examples of Validations</vt:lpstr>
      <vt:lpstr>Transforming in Code</vt:lpstr>
      <vt:lpstr>Batch Loading vs Streaming</vt:lpstr>
      <vt:lpstr>Batch Loading vs Streaming</vt:lpstr>
      <vt:lpstr>Batch Loading vs Streaming Differences</vt:lpstr>
      <vt:lpstr>Event Driven vs Batch Architecture</vt:lpstr>
      <vt:lpstr>Event Driven</vt:lpstr>
      <vt:lpstr>What Architecture is right for your team?</vt:lpstr>
      <vt:lpstr>Loading</vt:lpstr>
      <vt:lpstr>Index Loading</vt:lpstr>
      <vt:lpstr>Dim vs Fact</vt:lpstr>
      <vt:lpstr>Dim vs Fact</vt:lpstr>
      <vt:lpstr>Best Practices in ETL </vt:lpstr>
      <vt:lpstr>Confused? ASK QUESTIONS</vt:lpstr>
      <vt:lpstr>Break &amp; Lab1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69</cp:revision>
  <dcterms:modified xsi:type="dcterms:W3CDTF">2020-06-26T04:18:39Z</dcterms:modified>
</cp:coreProperties>
</file>